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968" r:id="rId5"/>
    <p:sldId id="995" r:id="rId6"/>
    <p:sldId id="996" r:id="rId7"/>
    <p:sldId id="1003" r:id="rId8"/>
    <p:sldId id="1006" r:id="rId9"/>
    <p:sldId id="1008" r:id="rId10"/>
    <p:sldId id="1004" r:id="rId11"/>
    <p:sldId id="1005" r:id="rId12"/>
    <p:sldId id="998" r:id="rId13"/>
    <p:sldId id="999" r:id="rId14"/>
    <p:sldId id="1000" r:id="rId15"/>
    <p:sldId id="1001" r:id="rId16"/>
    <p:sldId id="1007" r:id="rId17"/>
    <p:sldId id="100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o D'Alessandro" initials="ID" lastIdx="6" clrIdx="0">
    <p:extLst>
      <p:ext uri="{19B8F6BF-5375-455C-9EA6-DF929625EA0E}">
        <p15:presenceInfo xmlns:p15="http://schemas.microsoft.com/office/powerpoint/2012/main" userId="3380c350b75035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F9FF"/>
    <a:srgbClr val="FCB414"/>
    <a:srgbClr val="282F39"/>
    <a:srgbClr val="C2C923"/>
    <a:srgbClr val="FF850F"/>
    <a:srgbClr val="007FC4"/>
    <a:srgbClr val="FFC000"/>
    <a:srgbClr val="FF0000"/>
    <a:srgbClr val="CB1B4A"/>
    <a:srgbClr val="074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9E6FFA-1CCE-47ED-9EFA-7CB4AD70E21A}" v="8" dt="2020-07-08T14:30:42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9" autoAdjust="0"/>
  </p:normalViewPr>
  <p:slideViewPr>
    <p:cSldViewPr snapToGrid="0">
      <p:cViewPr varScale="1">
        <p:scale>
          <a:sx n="114" d="100"/>
          <a:sy n="114" d="100"/>
        </p:scale>
        <p:origin x="636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EZIA ANTONIO" userId="S::a.venezia1@studenti.poliba.it::01a94429-e30f-426b-b7f3-692e4cb292db" providerId="AD" clId="Web-{3E9E6FFA-1CCE-47ED-9EFA-7CB4AD70E21A}"/>
    <pc:docChg chg="modSld">
      <pc:chgData name="VENEZIA ANTONIO" userId="S::a.venezia1@studenti.poliba.it::01a94429-e30f-426b-b7f3-692e4cb292db" providerId="AD" clId="Web-{3E9E6FFA-1CCE-47ED-9EFA-7CB4AD70E21A}" dt="2020-07-08T14:30:42.919" v="7" actId="20577"/>
      <pc:docMkLst>
        <pc:docMk/>
      </pc:docMkLst>
      <pc:sldChg chg="modSp">
        <pc:chgData name="VENEZIA ANTONIO" userId="S::a.venezia1@studenti.poliba.it::01a94429-e30f-426b-b7f3-692e4cb292db" providerId="AD" clId="Web-{3E9E6FFA-1CCE-47ED-9EFA-7CB4AD70E21A}" dt="2020-07-08T14:30:42.919" v="6" actId="20577"/>
        <pc:sldMkLst>
          <pc:docMk/>
          <pc:sldMk cId="2768261142" sldId="661"/>
        </pc:sldMkLst>
        <pc:spChg chg="mod">
          <ac:chgData name="VENEZIA ANTONIO" userId="S::a.venezia1@studenti.poliba.it::01a94429-e30f-426b-b7f3-692e4cb292db" providerId="AD" clId="Web-{3E9E6FFA-1CCE-47ED-9EFA-7CB4AD70E21A}" dt="2020-07-08T14:30:42.919" v="6" actId="20577"/>
          <ac:spMkLst>
            <pc:docMk/>
            <pc:sldMk cId="2768261142" sldId="661"/>
            <ac:spMk id="2" creationId="{5D48CE65-0469-4E4E-9079-DA0F2E22E0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2C047-92BE-40CB-8F19-5F942D465675}" type="datetimeFigureOut">
              <a:rPr lang="it-IT" smtClean="0"/>
              <a:t>04/03/2021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92185-0D2E-448E-9E0E-30B328546F5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6003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4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14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30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15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12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0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6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1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41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49BC0A3-4F61-4BFC-9A4A-8603A97D1D22}"/>
              </a:ext>
            </a:extLst>
          </p:cNvPr>
          <p:cNvSpPr txBox="1"/>
          <p:nvPr/>
        </p:nvSpPr>
        <p:spPr>
          <a:xfrm>
            <a:off x="2361410" y="52871"/>
            <a:ext cx="762732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3600" dirty="0" err="1">
                <a:solidFill>
                  <a:schemeClr val="tx2"/>
                </a:solidFill>
                <a:latin typeface="Times New Roman"/>
                <a:cs typeface="Times New Roman"/>
              </a:rPr>
              <a:t>Polytechnic</a:t>
            </a:r>
            <a:r>
              <a:rPr lang="it-IT" sz="3600" dirty="0">
                <a:solidFill>
                  <a:schemeClr val="tx2"/>
                </a:solidFill>
                <a:latin typeface="Times New Roman"/>
                <a:cs typeface="Times New Roman"/>
              </a:rPr>
              <a:t> of Bari</a:t>
            </a:r>
          </a:p>
          <a:p>
            <a:pPr algn="ctr"/>
            <a:r>
              <a:rPr lang="it-IT" sz="3600" dirty="0">
                <a:solidFill>
                  <a:schemeClr val="tx2"/>
                </a:solidFill>
                <a:latin typeface="Times New Roman"/>
                <a:ea typeface="+mn-lt"/>
                <a:cs typeface="Times New Roman"/>
              </a:rPr>
              <a:t>Automation Engineering</a:t>
            </a:r>
            <a:r>
              <a:rPr lang="it-IT" sz="3600" dirty="0">
                <a:solidFill>
                  <a:schemeClr val="tx2"/>
                </a:solidFill>
                <a:latin typeface="Times New Roman"/>
                <a:cs typeface="Times New Roman"/>
              </a:rPr>
              <a:t> - </a:t>
            </a:r>
            <a:r>
              <a:rPr lang="it-IT" sz="3600" dirty="0" err="1">
                <a:solidFill>
                  <a:schemeClr val="tx2"/>
                </a:solidFill>
                <a:latin typeface="Times New Roman"/>
                <a:cs typeface="Times New Roman"/>
              </a:rPr>
              <a:t>Robotics</a:t>
            </a:r>
            <a:endParaRPr lang="it-IT" sz="3600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pic>
        <p:nvPicPr>
          <p:cNvPr id="24" name="Immagine 23" descr="Immagine che contiene esterni, segnale, palo, via&#10;&#10;Descrizione generata automaticamente">
            <a:extLst>
              <a:ext uri="{FF2B5EF4-FFF2-40B4-BE49-F238E27FC236}">
                <a16:creationId xmlns:a16="http://schemas.microsoft.com/office/drawing/2014/main" id="{71814619-39EB-4642-AC15-0D5FD994D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210" y="1241318"/>
            <a:ext cx="1822642" cy="1822642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FDBE37A-67A0-429B-B246-08D0C534E24B}"/>
              </a:ext>
            </a:extLst>
          </p:cNvPr>
          <p:cNvSpPr txBox="1"/>
          <p:nvPr/>
        </p:nvSpPr>
        <p:spPr>
          <a:xfrm>
            <a:off x="477618" y="3332077"/>
            <a:ext cx="1123676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3200" b="1" dirty="0">
                <a:solidFill>
                  <a:schemeClr val="tx2"/>
                </a:solidFill>
                <a:latin typeface="Times New Roman"/>
                <a:cs typeface="Times New Roman"/>
              </a:rPr>
              <a:t> Data-</a:t>
            </a:r>
            <a:r>
              <a:rPr lang="it-IT" sz="32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Driven</a:t>
            </a:r>
            <a:r>
              <a:rPr lang="it-IT" sz="3200" b="1" dirty="0">
                <a:solidFill>
                  <a:schemeClr val="tx2"/>
                </a:solidFill>
                <a:latin typeface="Times New Roman"/>
                <a:cs typeface="Times New Roman"/>
              </a:rPr>
              <a:t> Control : (Non)Linear System </a:t>
            </a:r>
            <a:r>
              <a:rPr lang="it-IT" sz="32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Identification</a:t>
            </a:r>
            <a:endParaRPr lang="it-IT" sz="3200" b="1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1121AA6-7511-491A-A083-DB1433641C15}"/>
              </a:ext>
            </a:extLst>
          </p:cNvPr>
          <p:cNvSpPr txBox="1"/>
          <p:nvPr/>
        </p:nvSpPr>
        <p:spPr>
          <a:xfrm>
            <a:off x="8323865" y="4659883"/>
            <a:ext cx="376758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dirty="0" err="1">
                <a:solidFill>
                  <a:schemeClr val="tx2"/>
                </a:solidFill>
                <a:latin typeface="Times New Roman"/>
                <a:cs typeface="Times New Roman"/>
              </a:rPr>
              <a:t>Student</a:t>
            </a:r>
            <a:r>
              <a:rPr lang="it-IT" dirty="0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</a:p>
          <a:p>
            <a:r>
              <a:rPr lang="it-IT" b="1" dirty="0">
                <a:solidFill>
                  <a:schemeClr val="tx2"/>
                </a:solidFill>
                <a:latin typeface="Times New Roman"/>
                <a:cs typeface="Times New Roman"/>
              </a:rPr>
              <a:t>VENEZIA</a:t>
            </a:r>
            <a:r>
              <a:rPr lang="it-IT" dirty="0">
                <a:solidFill>
                  <a:schemeClr val="tx2"/>
                </a:solidFill>
                <a:latin typeface="Times New Roman"/>
                <a:cs typeface="Times New Roman"/>
              </a:rPr>
              <a:t> Antonio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BC29DEA-39A5-40AC-B4D9-B0E384CA6FDD}"/>
              </a:ext>
            </a:extLst>
          </p:cNvPr>
          <p:cNvSpPr txBox="1"/>
          <p:nvPr/>
        </p:nvSpPr>
        <p:spPr>
          <a:xfrm>
            <a:off x="4813947" y="6234900"/>
            <a:ext cx="294116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dirty="0" err="1">
                <a:solidFill>
                  <a:schemeClr val="tx2"/>
                </a:solidFill>
                <a:latin typeface="Times New Roman"/>
                <a:cs typeface="Times New Roman"/>
              </a:rPr>
              <a:t>Academic</a:t>
            </a:r>
            <a:r>
              <a:rPr lang="it-IT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Times New Roman"/>
                <a:cs typeface="Times New Roman"/>
              </a:rPr>
              <a:t>year</a:t>
            </a:r>
            <a:r>
              <a:rPr lang="it-IT" dirty="0">
                <a:solidFill>
                  <a:schemeClr val="tx2"/>
                </a:solidFill>
                <a:latin typeface="Times New Roman"/>
                <a:cs typeface="Times New Roman"/>
              </a:rPr>
              <a:t> 2020/2021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97EDE6-1AB8-4356-B2B1-69AC9099C2E3}"/>
              </a:ext>
            </a:extLst>
          </p:cNvPr>
          <p:cNvSpPr txBox="1"/>
          <p:nvPr/>
        </p:nvSpPr>
        <p:spPr>
          <a:xfrm>
            <a:off x="477618" y="4659883"/>
            <a:ext cx="376758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dirty="0" err="1">
                <a:solidFill>
                  <a:schemeClr val="tx2"/>
                </a:solidFill>
                <a:latin typeface="Times New Roman"/>
                <a:cs typeface="Times New Roman"/>
              </a:rPr>
              <a:t>Exam</a:t>
            </a:r>
            <a:r>
              <a:rPr lang="it-IT" dirty="0">
                <a:solidFill>
                  <a:schemeClr val="tx2"/>
                </a:solidFill>
                <a:latin typeface="Times New Roman"/>
                <a:cs typeface="Times New Roman"/>
              </a:rPr>
              <a:t> of </a:t>
            </a:r>
            <a:r>
              <a:rPr lang="it-IT" b="1" dirty="0">
                <a:solidFill>
                  <a:schemeClr val="tx2"/>
                </a:solidFill>
                <a:latin typeface="Times New Roman"/>
                <a:cs typeface="Times New Roman"/>
              </a:rPr>
              <a:t>Data Model </a:t>
            </a:r>
            <a:r>
              <a:rPr lang="it-IT" b="1" dirty="0" err="1">
                <a:solidFill>
                  <a:schemeClr val="tx2"/>
                </a:solidFill>
                <a:latin typeface="Times New Roman"/>
                <a:cs typeface="Times New Roman"/>
              </a:rPr>
              <a:t>Identification</a:t>
            </a:r>
            <a:r>
              <a:rPr lang="it-IT" b="1" dirty="0">
                <a:solidFill>
                  <a:schemeClr val="tx2"/>
                </a:solidFill>
                <a:latin typeface="Times New Roman"/>
                <a:cs typeface="Times New Roman"/>
              </a:rPr>
              <a:t> and </a:t>
            </a:r>
            <a:r>
              <a:rPr lang="it-IT" b="1" dirty="0" err="1">
                <a:solidFill>
                  <a:schemeClr val="tx2"/>
                </a:solidFill>
                <a:latin typeface="Times New Roman"/>
                <a:cs typeface="Times New Roman"/>
              </a:rPr>
              <a:t>Intelligent</a:t>
            </a:r>
            <a:r>
              <a:rPr lang="it-IT" b="1" dirty="0">
                <a:solidFill>
                  <a:schemeClr val="tx2"/>
                </a:solidFill>
                <a:latin typeface="Times New Roman"/>
                <a:cs typeface="Times New Roman"/>
              </a:rPr>
              <a:t> Control</a:t>
            </a:r>
          </a:p>
          <a:p>
            <a:endParaRPr lang="it-IT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solidFill>
                  <a:schemeClr val="tx2"/>
                </a:solidFill>
                <a:latin typeface="Times New Roman"/>
                <a:cs typeface="Times New Roman"/>
              </a:rPr>
              <a:t>Prof. David</a:t>
            </a:r>
            <a:r>
              <a:rPr lang="it-IT" b="1" dirty="0">
                <a:solidFill>
                  <a:schemeClr val="tx2"/>
                </a:solidFill>
                <a:latin typeface="Times New Roman"/>
                <a:cs typeface="Times New Roman"/>
              </a:rPr>
              <a:t> NASO</a:t>
            </a:r>
          </a:p>
        </p:txBody>
      </p:sp>
    </p:spTree>
    <p:extLst>
      <p:ext uri="{BB962C8B-B14F-4D97-AF65-F5344CB8AC3E}">
        <p14:creationId xmlns:p14="http://schemas.microsoft.com/office/powerpoint/2010/main" val="25352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2727144" y="0"/>
            <a:ext cx="67377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Neural Network Training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531B850-2AC8-449B-8038-7B961EF1C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004" y="1316610"/>
            <a:ext cx="3925276" cy="448602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5679CBB-116C-4AD0-8693-FC855766B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8" y="1316611"/>
            <a:ext cx="3921918" cy="448603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0F92008-171B-4DBB-9F00-912ACE018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87" y="1316610"/>
            <a:ext cx="3932086" cy="44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73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2727144" y="0"/>
            <a:ext cx="67377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Neural Network Training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996B66F-2456-412F-A8D0-209662E81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52" y="1818728"/>
            <a:ext cx="5785646" cy="323616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3BA8E7B-538D-413F-B826-68044F9CB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73" y="1807013"/>
            <a:ext cx="5781775" cy="324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Deployment of NN on Real Hardware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F473F0-DAB8-46FF-A5F0-32F7AB8774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7"/>
          <a:stretch/>
        </p:blipFill>
        <p:spPr>
          <a:xfrm>
            <a:off x="1620969" y="958571"/>
            <a:ext cx="8950061" cy="49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5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mperature Control">
            <a:hlinkClick r:id="" action="ppaction://media"/>
            <a:extLst>
              <a:ext uri="{FF2B5EF4-FFF2-40B4-BE49-F238E27FC236}">
                <a16:creationId xmlns:a16="http://schemas.microsoft.com/office/drawing/2014/main" id="{1794518F-F0F8-4911-964D-AA5AC6A5F7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4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Narma-L2 Performance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D60BE6E-52BD-4C0C-B9CE-60BA4DA9B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" y="861774"/>
            <a:ext cx="11955092" cy="5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06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A3F4289-4085-4205-931C-9A1DEC5F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83" y="713651"/>
            <a:ext cx="1569428" cy="163766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EE733CF-0E4B-4336-93B5-0BE6A42CC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769599">
            <a:off x="925358" y="4112556"/>
            <a:ext cx="1426363" cy="209346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5C4FBEC-6AFF-4759-BD1B-DB0057226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023" y="564193"/>
            <a:ext cx="2399038" cy="1881912"/>
          </a:xfrm>
          <a:prstGeom prst="rect">
            <a:avLst/>
          </a:prstGeom>
        </p:spPr>
      </p:pic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4274982" y="63840"/>
            <a:ext cx="36420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Test Bed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0EA4B0F-905D-45AF-92F7-970647916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458" y="2528468"/>
            <a:ext cx="5430855" cy="251829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F1E6492-58CC-469F-9197-B22F99B6B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1823" y="4136571"/>
            <a:ext cx="3001621" cy="1881911"/>
          </a:xfrm>
          <a:prstGeom prst="rect">
            <a:avLst/>
          </a:prstGeom>
        </p:spPr>
      </p:pic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06A0BD0-7651-44D1-A79C-918F850FA99E}"/>
              </a:ext>
            </a:extLst>
          </p:cNvPr>
          <p:cNvCxnSpPr>
            <a:endCxn id="5" idx="3"/>
          </p:cNvCxnSpPr>
          <p:nvPr/>
        </p:nvCxnSpPr>
        <p:spPr>
          <a:xfrm flipH="1" flipV="1">
            <a:off x="2369811" y="1532483"/>
            <a:ext cx="2959435" cy="22034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BCE9B6D-10A9-41BC-AAB6-45B4EF700E8C}"/>
              </a:ext>
            </a:extLst>
          </p:cNvPr>
          <p:cNvCxnSpPr/>
          <p:nvPr/>
        </p:nvCxnSpPr>
        <p:spPr>
          <a:xfrm flipV="1">
            <a:off x="8072446" y="2159726"/>
            <a:ext cx="1227909" cy="19942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2CD1FF2-DE76-4A26-9C49-50E67385BC10}"/>
              </a:ext>
            </a:extLst>
          </p:cNvPr>
          <p:cNvCxnSpPr>
            <a:cxnSpLocks/>
          </p:cNvCxnSpPr>
          <p:nvPr/>
        </p:nvCxnSpPr>
        <p:spPr>
          <a:xfrm flipH="1">
            <a:off x="1834007" y="4136571"/>
            <a:ext cx="2105233" cy="6836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7D53ED7-FB5A-4FAC-96D0-AAF1AA29CF1D}"/>
              </a:ext>
            </a:extLst>
          </p:cNvPr>
          <p:cNvCxnSpPr>
            <a:cxnSpLocks/>
          </p:cNvCxnSpPr>
          <p:nvPr/>
        </p:nvCxnSpPr>
        <p:spPr>
          <a:xfrm>
            <a:off x="6200103" y="4136571"/>
            <a:ext cx="2649125" cy="9101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24">
            <a:extLst>
              <a:ext uri="{FF2B5EF4-FFF2-40B4-BE49-F238E27FC236}">
                <a16:creationId xmlns:a16="http://schemas.microsoft.com/office/drawing/2014/main" id="{88F69A64-7E46-468E-9569-961D617545B2}"/>
              </a:ext>
            </a:extLst>
          </p:cNvPr>
          <p:cNvSpPr txBox="1"/>
          <p:nvPr/>
        </p:nvSpPr>
        <p:spPr>
          <a:xfrm>
            <a:off x="-235921" y="2289170"/>
            <a:ext cx="36420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Temperature Sensor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EF9C2716-6536-4704-B433-CBA71A41F3A2}"/>
              </a:ext>
            </a:extLst>
          </p:cNvPr>
          <p:cNvSpPr txBox="1"/>
          <p:nvPr/>
        </p:nvSpPr>
        <p:spPr>
          <a:xfrm>
            <a:off x="8541061" y="2443873"/>
            <a:ext cx="3642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MCU</a:t>
            </a: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8B75FE00-4444-4343-A0FD-A033CCC4BE6A}"/>
              </a:ext>
            </a:extLst>
          </p:cNvPr>
          <p:cNvSpPr txBox="1"/>
          <p:nvPr/>
        </p:nvSpPr>
        <p:spPr>
          <a:xfrm>
            <a:off x="-239146" y="5812260"/>
            <a:ext cx="3642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Heater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88691099-27D2-4BFB-9821-3CD7E9848EFB}"/>
              </a:ext>
            </a:extLst>
          </p:cNvPr>
          <p:cNvSpPr txBox="1"/>
          <p:nvPr/>
        </p:nvSpPr>
        <p:spPr>
          <a:xfrm>
            <a:off x="8331851" y="6064409"/>
            <a:ext cx="3642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Fan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098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2727144" y="0"/>
            <a:ext cx="67377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Experimental Data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7A8966-727F-46C6-AFEF-70D2755D6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2" y="1525528"/>
            <a:ext cx="7589087" cy="4218324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2F70FDA5-4AF5-4062-B099-646778615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707" y="861774"/>
            <a:ext cx="3817881" cy="559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62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Identification Results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0288C93-5CEB-46C9-B6A9-406872E1C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8" y="744327"/>
            <a:ext cx="11069464" cy="604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2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Linear Model: Box-Jenkins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05E2056-F7C5-419A-A76A-B208724B3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79" y="1851159"/>
            <a:ext cx="5915463" cy="320358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2608DA4-7A38-4F02-AE7C-1622C6551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" y="1851159"/>
            <a:ext cx="6017623" cy="319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8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PID Simulation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77B2A39-82BF-4C3F-81E6-38B067D69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93" y="986062"/>
            <a:ext cx="5377613" cy="166710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D5B79D1-EF1A-4F60-8C94-A2812C8CF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66" y="2777458"/>
            <a:ext cx="8206868" cy="40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41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Deployment of PID on Real Hardware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2A67616-34D1-4713-9669-AB3A55060E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/>
          <a:stretch/>
        </p:blipFill>
        <p:spPr>
          <a:xfrm>
            <a:off x="1620969" y="830679"/>
            <a:ext cx="8950061" cy="519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99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PID Performance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48932F-8798-482C-91AA-6BCB911D5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3" y="861774"/>
            <a:ext cx="10682514" cy="592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4">
            <a:extLst>
              <a:ext uri="{FF2B5EF4-FFF2-40B4-BE49-F238E27FC236}">
                <a16:creationId xmlns:a16="http://schemas.microsoft.com/office/drawing/2014/main" id="{900253B4-E112-41F3-AC2E-4361164DF9AF}"/>
              </a:ext>
            </a:extLst>
          </p:cNvPr>
          <p:cNvSpPr txBox="1"/>
          <p:nvPr/>
        </p:nvSpPr>
        <p:spPr>
          <a:xfrm>
            <a:off x="0" y="0"/>
            <a:ext cx="125253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Non Linear Approach : Neural Network Training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AD47DC-F89F-4058-9799-4E7036567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55" y="936798"/>
            <a:ext cx="5464087" cy="591666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8C08A5-561C-4B2C-ADF8-4ED499220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340" y="861774"/>
            <a:ext cx="4059748" cy="592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74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71DDE675770643A5CCB7AD7A23F843" ma:contentTypeVersion="7" ma:contentTypeDescription="Creare un nuovo documento." ma:contentTypeScope="" ma:versionID="c6ecbb2b702f3eb7c5bd22c820f7bc6f">
  <xsd:schema xmlns:xsd="http://www.w3.org/2001/XMLSchema" xmlns:xs="http://www.w3.org/2001/XMLSchema" xmlns:p="http://schemas.microsoft.com/office/2006/metadata/properties" xmlns:ns2="7aadfdec-8cc5-438a-949b-30c6e1f37fab" targetNamespace="http://schemas.microsoft.com/office/2006/metadata/properties" ma:root="true" ma:fieldsID="4f1503c6892b1f80b33d350bd1f4f108" ns2:_="">
    <xsd:import namespace="7aadfdec-8cc5-438a-949b-30c6e1f37f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adfdec-8cc5-438a-949b-30c6e1f37f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E16CA2-DEB4-4D87-8C90-12F4B42036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955C77-56FB-41EE-8219-F23DFB00DAB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EECB513-21DB-42B3-AB67-097BD70B44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adfdec-8cc5-438a-949b-30c6e1f37f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8811</TotalTime>
  <Words>82</Words>
  <Application>Microsoft Office PowerPoint</Application>
  <PresentationFormat>Widescreen</PresentationFormat>
  <Paragraphs>25</Paragraphs>
  <Slides>14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Ivano D'Alessandro</dc:creator>
  <cp:lastModifiedBy>ANTONIO VENEZIA</cp:lastModifiedBy>
  <cp:revision>191</cp:revision>
  <dcterms:created xsi:type="dcterms:W3CDTF">2020-06-22T16:29:42Z</dcterms:created>
  <dcterms:modified xsi:type="dcterms:W3CDTF">2021-03-04T20:35:18Z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0x0101000171DDE675770643A5CCB7AD7A23F843</vt:lpwstr>
  </property>
</Properties>
</file>